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5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1" r:id="rId27"/>
    <p:sldId id="622" r:id="rId28"/>
    <p:sldId id="623" r:id="rId29"/>
    <p:sldId id="624" r:id="rId30"/>
    <p:sldId id="625" r:id="rId31"/>
    <p:sldId id="626" r:id="rId32"/>
    <p:sldId id="638" r:id="rId33"/>
    <p:sldId id="573" r:id="rId34"/>
    <p:sldId id="572" r:id="rId35"/>
    <p:sldId id="585" r:id="rId36"/>
    <p:sldId id="586" r:id="rId37"/>
    <p:sldId id="587" r:id="rId38"/>
    <p:sldId id="588" r:id="rId39"/>
    <p:sldId id="589" r:id="rId40"/>
    <p:sldId id="590" r:id="rId41"/>
    <p:sldId id="642" r:id="rId42"/>
    <p:sldId id="646" r:id="rId43"/>
    <p:sldId id="647" r:id="rId44"/>
    <p:sldId id="649" r:id="rId45"/>
    <p:sldId id="856" r:id="rId46"/>
    <p:sldId id="857" r:id="rId47"/>
    <p:sldId id="858" r:id="rId48"/>
    <p:sldId id="859" r:id="rId49"/>
    <p:sldId id="860" r:id="rId50"/>
    <p:sldId id="645" r:id="rId51"/>
    <p:sldId id="563" r:id="rId52"/>
    <p:sldId id="564" r:id="rId53"/>
    <p:sldId id="565" r:id="rId54"/>
    <p:sldId id="653" r:id="rId55"/>
    <p:sldId id="651" r:id="rId56"/>
    <p:sldId id="652" r:id="rId57"/>
    <p:sldId id="567" r:id="rId58"/>
    <p:sldId id="568" r:id="rId59"/>
    <p:sldId id="569" r:id="rId60"/>
    <p:sldId id="570" r:id="rId61"/>
    <p:sldId id="571" r:id="rId62"/>
    <p:sldId id="654" r:id="rId63"/>
    <p:sldId id="655" r:id="rId64"/>
    <p:sldId id="656" r:id="rId65"/>
    <p:sldId id="657" r:id="rId66"/>
    <p:sldId id="658" r:id="rId67"/>
    <p:sldId id="659" r:id="rId68"/>
    <p:sldId id="660" r:id="rId69"/>
    <p:sldId id="661" r:id="rId70"/>
    <p:sldId id="813" r:id="rId71"/>
    <p:sldId id="664" r:id="rId72"/>
    <p:sldId id="662" r:id="rId73"/>
    <p:sldId id="667" r:id="rId74"/>
    <p:sldId id="668" r:id="rId75"/>
    <p:sldId id="669" r:id="rId76"/>
    <p:sldId id="861" r:id="rId77"/>
    <p:sldId id="671" r:id="rId78"/>
    <p:sldId id="672" r:id="rId79"/>
    <p:sldId id="673" r:id="rId80"/>
    <p:sldId id="674" r:id="rId81"/>
    <p:sldId id="675" r:id="rId82"/>
    <p:sldId id="665" r:id="rId83"/>
    <p:sldId id="676" r:id="rId84"/>
    <p:sldId id="677" r:id="rId85"/>
    <p:sldId id="678" r:id="rId86"/>
    <p:sldId id="680" r:id="rId87"/>
    <p:sldId id="862" r:id="rId88"/>
    <p:sldId id="827" r:id="rId89"/>
    <p:sldId id="682" r:id="rId90"/>
    <p:sldId id="683" r:id="rId91"/>
    <p:sldId id="684" r:id="rId92"/>
    <p:sldId id="863" r:id="rId93"/>
    <p:sldId id="666" r:id="rId94"/>
    <p:sldId id="686" r:id="rId95"/>
    <p:sldId id="695" r:id="rId96"/>
    <p:sldId id="696" r:id="rId97"/>
    <p:sldId id="697" r:id="rId98"/>
    <p:sldId id="687" r:id="rId99"/>
    <p:sldId id="688" r:id="rId100"/>
    <p:sldId id="689" r:id="rId101"/>
    <p:sldId id="690" r:id="rId102"/>
    <p:sldId id="691" r:id="rId103"/>
    <p:sldId id="692" r:id="rId104"/>
    <p:sldId id="693" r:id="rId105"/>
    <p:sldId id="698" r:id="rId106"/>
    <p:sldId id="699" r:id="rId107"/>
    <p:sldId id="700" r:id="rId108"/>
    <p:sldId id="701" r:id="rId109"/>
    <p:sldId id="702" r:id="rId110"/>
    <p:sldId id="703" r:id="rId111"/>
    <p:sldId id="704" r:id="rId112"/>
    <p:sldId id="709" r:id="rId113"/>
    <p:sldId id="710" r:id="rId114"/>
    <p:sldId id="711" r:id="rId115"/>
    <p:sldId id="864" r:id="rId116"/>
    <p:sldId id="830" r:id="rId117"/>
    <p:sldId id="705" r:id="rId118"/>
    <p:sldId id="865" r:id="rId119"/>
    <p:sldId id="866" r:id="rId120"/>
    <p:sldId id="867" r:id="rId121"/>
    <p:sldId id="868" r:id="rId122"/>
    <p:sldId id="869" r:id="rId123"/>
    <p:sldId id="870" r:id="rId124"/>
    <p:sldId id="871" r:id="rId125"/>
    <p:sldId id="872" r:id="rId126"/>
    <p:sldId id="873" r:id="rId127"/>
    <p:sldId id="874" r:id="rId128"/>
    <p:sldId id="875" r:id="rId129"/>
    <p:sldId id="706" r:id="rId130"/>
    <p:sldId id="730" r:id="rId131"/>
    <p:sldId id="731" r:id="rId132"/>
    <p:sldId id="732" r:id="rId133"/>
    <p:sldId id="733" r:id="rId134"/>
    <p:sldId id="734" r:id="rId135"/>
    <p:sldId id="735" r:id="rId136"/>
    <p:sldId id="736" r:id="rId137"/>
    <p:sldId id="737" r:id="rId138"/>
    <p:sldId id="738" r:id="rId139"/>
    <p:sldId id="739" r:id="rId140"/>
    <p:sldId id="740" r:id="rId141"/>
    <p:sldId id="741" r:id="rId142"/>
    <p:sldId id="742" r:id="rId143"/>
    <p:sldId id="743" r:id="rId144"/>
    <p:sldId id="744" r:id="rId145"/>
    <p:sldId id="745" r:id="rId146"/>
    <p:sldId id="746" r:id="rId147"/>
    <p:sldId id="758" r:id="rId148"/>
    <p:sldId id="842" r:id="rId149"/>
    <p:sldId id="843" r:id="rId150"/>
    <p:sldId id="844" r:id="rId151"/>
    <p:sldId id="876" r:id="rId152"/>
    <p:sldId id="846" r:id="rId153"/>
    <p:sldId id="847" r:id="rId154"/>
    <p:sldId id="848" r:id="rId155"/>
    <p:sldId id="877" r:id="rId156"/>
    <p:sldId id="850" r:id="rId157"/>
    <p:sldId id="851" r:id="rId158"/>
    <p:sldId id="852" r:id="rId159"/>
    <p:sldId id="878" r:id="rId160"/>
    <p:sldId id="854" r:id="rId161"/>
    <p:sldId id="759" r:id="rId162"/>
    <p:sldId id="765" r:id="rId163"/>
    <p:sldId id="766" r:id="rId164"/>
    <p:sldId id="767" r:id="rId165"/>
    <p:sldId id="879" r:id="rId166"/>
    <p:sldId id="769" r:id="rId167"/>
    <p:sldId id="770" r:id="rId168"/>
    <p:sldId id="771" r:id="rId169"/>
    <p:sldId id="772" r:id="rId170"/>
    <p:sldId id="773" r:id="rId171"/>
    <p:sldId id="760" r:id="rId172"/>
    <p:sldId id="774" r:id="rId173"/>
    <p:sldId id="775" r:id="rId174"/>
    <p:sldId id="776" r:id="rId175"/>
    <p:sldId id="777" r:id="rId176"/>
    <p:sldId id="778" r:id="rId177"/>
    <p:sldId id="779" r:id="rId178"/>
    <p:sldId id="780" r:id="rId179"/>
    <p:sldId id="781" r:id="rId180"/>
    <p:sldId id="782" r:id="rId181"/>
    <p:sldId id="783" r:id="rId182"/>
    <p:sldId id="784" r:id="rId183"/>
    <p:sldId id="785" r:id="rId184"/>
    <p:sldId id="786" r:id="rId185"/>
    <p:sldId id="787" r:id="rId186"/>
    <p:sldId id="788" r:id="rId187"/>
    <p:sldId id="789" r:id="rId188"/>
    <p:sldId id="790" r:id="rId189"/>
    <p:sldId id="803" r:id="rId190"/>
    <p:sldId id="551" r:id="rId191"/>
    <p:sldId id="552" r:id="rId192"/>
    <p:sldId id="553" r:id="rId193"/>
    <p:sldId id="792" r:id="rId194"/>
    <p:sldId id="793" r:id="rId195"/>
    <p:sldId id="794" r:id="rId196"/>
    <p:sldId id="795" r:id="rId197"/>
    <p:sldId id="796" r:id="rId198"/>
    <p:sldId id="797" r:id="rId199"/>
    <p:sldId id="798" r:id="rId200"/>
    <p:sldId id="799" r:id="rId201"/>
    <p:sldId id="800" r:id="rId202"/>
    <p:sldId id="801" r:id="rId203"/>
    <p:sldId id="802" r:id="rId204"/>
    <p:sldId id="804" r:id="rId205"/>
    <p:sldId id="421" r:id="rId206"/>
    <p:sldId id="806" r:id="rId207"/>
    <p:sldId id="807" r:id="rId208"/>
    <p:sldId id="808" r:id="rId209"/>
    <p:sldId id="805" r:id="rId210"/>
    <p:sldId id="809" r:id="rId211"/>
    <p:sldId id="810" r:id="rId212"/>
    <p:sldId id="811" r:id="rId213"/>
    <p:sldId id="310" r:id="rId2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7.xml"/><Relationship Id="rId3" Type="http://schemas.microsoft.com/office/2007/relationships/hdphoto" Target="../media/hdphoto1.wdp"/><Relationship Id="rId7" Type="http://schemas.openxmlformats.org/officeDocument/2006/relationships/slide" Target="slide7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41.xml"/><Relationship Id="rId10" Type="http://schemas.openxmlformats.org/officeDocument/2006/relationships/slide" Target="slide189.xml"/><Relationship Id="rId4" Type="http://schemas.openxmlformats.org/officeDocument/2006/relationships/slide" Target="slide5.xml"/><Relationship Id="rId9" Type="http://schemas.openxmlformats.org/officeDocument/2006/relationships/slide" Target="slide1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9EBA6356-0A59-52C5-2274-0B2BA232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7818" y="757883"/>
            <a:ext cx="497604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Analytics4</a:t>
            </a:r>
            <a:b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가이드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4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en-US" altLang="ko-KR" sz="2800" spc="-160" smtClean="0">
                <a:solidFill>
                  <a:srgbClr val="000000"/>
                </a:solidFill>
              </a:rPr>
              <a:t>google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없는 경우 계정만들기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" y="104642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59" y="4476063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70799" y="426041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0" y="4663440"/>
            <a:ext cx="913518" cy="7647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65566" y="44926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86282" y="19922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202694"/>
            <a:ext cx="3359735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02120" y="3473620"/>
            <a:ext cx="1500411" cy="1883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18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079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2" y="201058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19575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3553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231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5" y="3707477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55905" y="351227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26" y="2200053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9005" y="1989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F229CE-E73B-27DA-A9AF-1398673A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736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8255" y="836324"/>
            <a:ext cx="9360000" cy="361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010"/>
          <a:stretch/>
        </p:blipFill>
        <p:spPr>
          <a:xfrm>
            <a:off x="58255" y="1196339"/>
            <a:ext cx="9360000" cy="456246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737114"/>
            <a:ext cx="269088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'quantity':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totalCnt = 0;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=0; i&lt;$('.MK_qty-ctrl &gt; input').length;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totalCnt = totalCnt + Number($('.MK_qty-ctrl &gt; input')[i].value);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item.quantity = totalCnt;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1439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25504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0904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01624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001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11303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72" y="1198218"/>
            <a:ext cx="898522" cy="3095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929" y="1232531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8805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8" y="3991654"/>
            <a:ext cx="2658171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" y="5827780"/>
            <a:ext cx="3799208" cy="12782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3439" y="2539031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67537" y="23905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1253368"/>
            <a:ext cx="875759" cy="2603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28315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50AF7B-6137-06E0-0A1C-56A26803D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 smtClean="0">
                <a:solidFill>
                  <a:srgbClr val="000000"/>
                </a:solidFill>
              </a:rPr>
              <a:t>(add_to_cart)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1" y="1262584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92371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7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84789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37" y="1229015"/>
            <a:ext cx="898522" cy="3095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94" y="126332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488373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13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75" y="3009206"/>
            <a:ext cx="1919359" cy="15212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74807" y="28140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0" y="473395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82429" y="45720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44BDB-E202-3575-2596-B696D498A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163187" y="3447861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33816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3492766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72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66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56864" y="27263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66825" y="2837446"/>
            <a:ext cx="1259555" cy="11478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2" y="1187450"/>
            <a:ext cx="898522" cy="3095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319" y="1221763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439544" y="49818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9505" y="5092967"/>
            <a:ext cx="4757135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정규식 내용은 아래 내용을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41" y="1239024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998" y="127333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4992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61035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1" y="1237645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29" y="1232527"/>
            <a:ext cx="898522" cy="309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886" y="1266840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2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6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“add_to_cart”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72062" y="21993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4" y="2310505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38" y="1231119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95" y="1265432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294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40589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26691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2780295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1" y="1237645"/>
            <a:ext cx="875759" cy="2603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4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1F00B5-CFA0-D7FA-990C-4D7DFCED8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66" y="296849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2" y="2759825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6437" y="26312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6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91935" y="47468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" y="89442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result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	if (result)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'event': 'add_to_cart',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'ecommerce':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'items': result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1767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310730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46598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88978" y="37549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3866038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6447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886193"/>
            <a:ext cx="6841615" cy="1602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6956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06112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2778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413153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9742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24005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45" y="3670300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5"/>
            <a:ext cx="1952610" cy="106379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16371" y="27144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83622" y="396326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205907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2006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407872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1974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2828787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26183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86649-C414-E13E-545D-3B78BD45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" y="82024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6-1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30599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98668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31" y="4232703"/>
            <a:ext cx="4478819" cy="2046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8" y="1186978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267" y="121676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113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300682"/>
            <a:ext cx="898522" cy="2454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315542"/>
            <a:ext cx="213727" cy="1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82133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5" y="351713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0" y="4193621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82429" y="40316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1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91767" y="35005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3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737114"/>
            <a:ext cx="26908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order_info = [];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i=0; i&lt;$('tr &gt; td &gt; div &gt; a').length; i++){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var url = new URL($('tr &gt; td &gt; div &gt; a')[i]);</a:t>
            </a:r>
          </a:p>
          <a:p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order_info.push({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item_id : url.searchParams.get('branduid'),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quantity : $('tr &gt; td &gt; div &gt; a')[i].parentElement.parentElement.parentElement.childNodes[5].innerText.replace('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',''),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item_name : $('tr &gt; td &gt; div &gt; a')[i].innerText,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item_price : $('tr &gt; td &gt; div &gt; a')[i].parentElement.parentElement.parentElement.childNodes[7].innerText.replace(',','').replace('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원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','')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})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order_info;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50660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60621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13" y="2400029"/>
            <a:ext cx="3698137" cy="144379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081900" y="2369459"/>
            <a:ext cx="3734950" cy="147436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015" y="1252172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772" y="1286485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1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" y="7962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10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4" y="4390237"/>
            <a:ext cx="4478819" cy="20466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166376" y="421489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96" y="1163834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955" y="1193621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" y="8741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0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$('input[name=pay_price]')[0].value;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62" y="2419158"/>
            <a:ext cx="3710722" cy="1498087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38" y="1231119"/>
            <a:ext cx="898522" cy="3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4362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547403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96" y="1162188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55" y="119197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0" y="1228204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6251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90223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$('input[name=ordernum]')[0].value;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9245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9206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63294" y="11646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73256" y="1275745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676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78807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37" y="1287456"/>
            <a:ext cx="213727" cy="2157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38" y="1256058"/>
            <a:ext cx="898522" cy="3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7459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8" y="474251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321030" y="45805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1175" y="453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1136" y="4644895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0" y="2560476"/>
            <a:ext cx="583898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5929" y="24242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68"/>
            <a:ext cx="875759" cy="2603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EC267-414F-55C4-F61D-2AF75060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262518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36308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/shop/orderend.html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4087"/>
            <a:ext cx="3282879" cy="163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524397" y="11368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34358" y="1247933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38899" y="2884087"/>
            <a:ext cx="928123" cy="16391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80" y="2918148"/>
            <a:ext cx="807984" cy="1106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7" y="1287456"/>
            <a:ext cx="213727" cy="2157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15" y="1240531"/>
            <a:ext cx="898522" cy="3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8566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967800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(purchase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1815" y="2294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6" y="2405771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89145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1" y="4992052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6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5026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61375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30266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3137790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B4DB7E-24B7-5FDD-0E05-419B1DB8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12199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"purchase",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"value":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2982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432221"/>
            <a:ext cx="3701741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27078" y="42907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0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865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310665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65200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737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47677"/>
            <a:ext cx="4033131" cy="104827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23928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33810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4357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571095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" y="9974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6" y="4143998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91488" y="39820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7" y="5203330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41168" y="504137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187619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23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0358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68" y="306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6" y="3119171"/>
            <a:ext cx="4017945" cy="13863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5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3262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6" y="4609404"/>
            <a:ext cx="3961232" cy="12011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44230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351404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29838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24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596779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38632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3237898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3027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845E98-6EED-1BCD-A56E-F840C5403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146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7" y="3569542"/>
            <a:ext cx="520242" cy="18781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985451" y="33372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CA52C-7F78-DFED-9FFB-C052EA58A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239387" y="2662767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/>
              <a:t>7-1)</a:t>
            </a:r>
            <a:r>
              <a:rPr lang="en-US" altLang="ko-KR" sz="2800"/>
              <a:t> GTM </a:t>
            </a:r>
            <a:r>
              <a:rPr lang="ko-KR" altLang="en-US" sz="2800"/>
              <a:t>미리보기 기능 사용하여 디버깅하기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69" y="1544429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4" y="1358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101963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83033"/>
            <a:ext cx="1057543" cy="37070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17" y="3845353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0" y="33795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79" y="37363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413575" y="3622910"/>
            <a:ext cx="2038025" cy="45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1" y="3392075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해당 </a:t>
            </a:r>
            <a:r>
              <a:rPr lang="en-US" altLang="ko-KR" sz="1200"/>
              <a:t>URL </a:t>
            </a:r>
            <a:r>
              <a:rPr lang="ko-KR" altLang="en-US" sz="1200"/>
              <a:t>입력란에는 </a:t>
            </a:r>
            <a:r>
              <a:rPr lang="en-US" altLang="ko-KR" sz="1200"/>
              <a:t>GTM</a:t>
            </a:r>
            <a:r>
              <a:rPr lang="ko-KR" altLang="en-US" sz="1200"/>
              <a:t>을 설치한</a:t>
            </a:r>
            <a:endParaRPr lang="en-US" altLang="ko-KR" sz="1200"/>
          </a:p>
          <a:p>
            <a:r>
              <a:rPr lang="ko-KR" altLang="en-US" sz="1200"/>
              <a:t>웹사이트 </a:t>
            </a:r>
            <a:r>
              <a:rPr lang="en-US" altLang="ko-KR" sz="1200"/>
              <a:t>URL</a:t>
            </a:r>
            <a:r>
              <a:rPr lang="ko-KR" altLang="en-US" sz="1200"/>
              <a:t>입력합니다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9048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39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4"/>
            <a:ext cx="1188720" cy="22830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0" y="1327179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0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1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7" y="122387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59" y="2674162"/>
            <a:ext cx="3524132" cy="15570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4" y="26023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4" y="3824356"/>
            <a:ext cx="622990" cy="2405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78" y="37100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 </a:t>
            </a:r>
            <a:r>
              <a:rPr lang="en-US" altLang="ko-KR" sz="2800"/>
              <a:t>(</a:t>
            </a:r>
            <a:r>
              <a:rPr lang="ko-KR" altLang="en-US" sz="280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모든 이벤트를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아이템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Variable name &amp; type return type, value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소스코드에서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에러가 있으면 표시합니다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296" y="2335337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59" y="23353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26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5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3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2" y="2086485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0" y="19721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5"/>
            <a:ext cx="1545864" cy="5576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0" y="2711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36" y="2772285"/>
            <a:ext cx="2278684" cy="1918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0" y="27524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99998" y="3185160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26" y="31316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8" y="87485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8" y="1172085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2" y="10577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0" y="1859328"/>
            <a:ext cx="2453640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64" y="17449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1" y="1347345"/>
            <a:ext cx="1076129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5" y="12329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4" y="2071905"/>
            <a:ext cx="1176185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2332" y="3075057"/>
            <a:ext cx="64273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5" y="2788145"/>
            <a:ext cx="570119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83720" y="25558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7"/>
            <a:ext cx="16306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66" y="28757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0" y="2051638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0" y="3296583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26" y="320903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“value”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5" y="1688287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47" y="15131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5" y="2930346"/>
            <a:ext cx="3337175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3" y="293461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D47503-805B-E602-191A-7BA4E870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95079" y="1500490"/>
            <a:ext cx="408941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1" y="132539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128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8027" y="3690017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26989" y="35149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02743" y="1230458"/>
            <a:ext cx="36490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91705" y="105535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EDEC93-5C77-EEB0-046C-FB06539D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1" cy="350458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7560" y="14835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3058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5" y="1727088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0" y="16248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9" y="1224789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48"/>
            <a:ext cx="436251" cy="14848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1" y="153674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5" y="1267651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69" y="3936888"/>
            <a:ext cx="1403991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1" y="37617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28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9" y="1255269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EEB7E812-C228-1FC4-8BCA-1ED15D86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4537" y="374540"/>
            <a:ext cx="4976042" cy="22621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kumimoji="0" lang="ko-KR" altLang="en-US" sz="36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메이크샵 </a:t>
            </a:r>
            <a:r>
              <a:rPr kumimoji="0" lang="en-US" altLang="ko-KR" sz="36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Google Analytics4</a:t>
            </a:r>
            <a:br>
              <a:rPr kumimoji="0" lang="en-US" altLang="ko-KR" sz="36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</a:br>
            <a: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전자상거래 설치 가이드</a:t>
            </a:r>
            <a: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/>
            </a:r>
            <a:b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</a:b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4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96420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247819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0155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3"/>
            <a:ext cx="415822" cy="22154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6918" y="53822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65FD66-EB18-6484-B6A4-62FA698FE3E7}"/>
              </a:ext>
            </a:extLst>
          </p:cNvPr>
          <p:cNvSpPr/>
          <p:nvPr/>
        </p:nvSpPr>
        <p:spPr>
          <a:xfrm>
            <a:off x="542419" y="2499071"/>
            <a:ext cx="308645" cy="13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3280E-C22B-78DF-0517-90CCD0F6CB0A}"/>
              </a:ext>
            </a:extLst>
          </p:cNvPr>
          <p:cNvSpPr txBox="1"/>
          <p:nvPr/>
        </p:nvSpPr>
        <p:spPr>
          <a:xfrm>
            <a:off x="500853" y="2475321"/>
            <a:ext cx="19652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브랜드 이름 </a:t>
            </a:r>
            <a:r>
              <a:rPr lang="en-US" altLang="ko-KR" sz="600"/>
              <a:t>or </a:t>
            </a:r>
            <a:r>
              <a:rPr lang="ko-KR" altLang="en-US" sz="600"/>
              <a:t>회사명</a:t>
            </a: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98083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887898"/>
            <a:ext cx="2352685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65562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30292" y="41426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2BE0F7-7D3B-DD96-E576-CBC5F10756F8}"/>
              </a:ext>
            </a:extLst>
          </p:cNvPr>
          <p:cNvSpPr/>
          <p:nvPr/>
        </p:nvSpPr>
        <p:spPr>
          <a:xfrm>
            <a:off x="525794" y="3029107"/>
            <a:ext cx="717157" cy="12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E77A4-9D4D-E615-FD3B-325C74F2E8FF}"/>
              </a:ext>
            </a:extLst>
          </p:cNvPr>
          <p:cNvSpPr txBox="1"/>
          <p:nvPr/>
        </p:nvSpPr>
        <p:spPr>
          <a:xfrm>
            <a:off x="484228" y="3005357"/>
            <a:ext cx="21283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홈페이지 이름</a:t>
            </a:r>
            <a:r>
              <a:rPr lang="en-US" altLang="ko-KR" sz="600"/>
              <a:t>/</a:t>
            </a:r>
            <a:r>
              <a:rPr lang="ko-KR" altLang="en-US" sz="60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" y="980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5231" y="53895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" y="96420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5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87099" y="44135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3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011681" y="3009207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66057" y="295932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751325" y="1886990"/>
            <a:ext cx="6018601" cy="37407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7388" y="18141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77"/>
            <a:ext cx="681832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40981" y="296111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693137" y="1208650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82794" y="95975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772400" y="2222803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43488" y="19739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6" y="1225275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09216" y="97637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802" y="978694"/>
            <a:ext cx="5010000" cy="42780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#GA4/GTM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계정 생성하기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#GTM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추적코드 설치 및 기본 셋팅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복사하기</a:t>
            </a:r>
            <a: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GoogleTagManger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추적코드 정상설치여부 확인하기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66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설치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상품조회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(view_item)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전자상거래 설치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–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장바구니 추가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(add_to_cart)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전자상거래 설치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– 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구매완료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(purchase)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10" action="ppaction://hlinksldjump"/>
              </a:rPr>
              <a:t>#</a:t>
            </a:r>
            <a:r>
              <a:rPr lang="ko-KR" altLang="en-US" sz="15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10" action="ppaction://hlinksldjump"/>
              </a:rPr>
              <a:t>디버깅 및 적용하기</a:t>
            </a:r>
            <a:endParaRPr lang="en-US" altLang="ko-KR" sz="15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미리보기 기능 사용하여 디버깅하기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1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1571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0172" y="137555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16383" y="1230284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2" y="2308032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8" y="2438535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19" y="2876864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GA4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D38CE6-812E-6E33-2221-4F198184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구글태그매니저를 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" y="104298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4" y="3230327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16234" y="30456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Tag Manger”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0" y="2448930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38300" y="22642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" y="991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8" cy="2028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683820" y="174058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99029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0" y="1950140"/>
            <a:ext cx="5609333" cy="40183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45488" y="18583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227811" y="2485505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07127" y="23072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0" y="3775930"/>
            <a:ext cx="2277687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07127" y="359769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5" y="5700826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935084" y="55309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251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936183" y="1317308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750961" y="1520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347753" y="2352052"/>
            <a:ext cx="2778728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0"/>
            <a:ext cx="2778728" cy="3772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1899872"/>
            <a:ext cx="277263" cy="166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17917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751ED-C662-B144-4BF0-727E5D98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653" y="1292369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B3364F-9C22-C56F-E621-BB56A9E3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065818" y="1577063"/>
            <a:ext cx="577670" cy="2101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905598" y="1424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2391294"/>
            <a:ext cx="204367" cy="14905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228313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30794D-C450-A5BD-E90F-A6DA32B19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3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관리자 페이지로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0" y="885604"/>
            <a:ext cx="9194750" cy="4481839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516284" y="1060172"/>
            <a:ext cx="581891" cy="21613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135" t="15209" r="88378" b="74589"/>
          <a:stretch/>
        </p:blipFill>
        <p:spPr>
          <a:xfrm>
            <a:off x="216130" y="1567248"/>
            <a:ext cx="964277" cy="4572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313" t="38765" r="86030" b="33599"/>
          <a:stretch/>
        </p:blipFill>
        <p:spPr>
          <a:xfrm>
            <a:off x="207817" y="2622964"/>
            <a:ext cx="1163783" cy="123859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562" t="928" r="91455" b="96105"/>
          <a:stretch/>
        </p:blipFill>
        <p:spPr>
          <a:xfrm>
            <a:off x="598516" y="927167"/>
            <a:ext cx="274320" cy="13300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429850" y="972623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디자인 스킨관리를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쇼핑몰 스킨에서 디자인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2" y="885604"/>
            <a:ext cx="9323615" cy="453462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390" y="2502130"/>
            <a:ext cx="1035828" cy="1579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24648" y="2414581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13016" y="2589679"/>
            <a:ext cx="949929" cy="2360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01978" y="2502130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376"/>
          <a:stretch/>
        </p:blipFill>
        <p:spPr>
          <a:xfrm>
            <a:off x="70621" y="893917"/>
            <a:ext cx="9360000" cy="454393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216921" y="4282550"/>
            <a:ext cx="2856316" cy="6691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933087" y="5061674"/>
            <a:ext cx="619815" cy="24597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5726" y="4195001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816879" y="4959688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40141" y="4739651"/>
            <a:ext cx="426884" cy="94288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직선 화살표 연결선 14"/>
          <p:cNvCxnSpPr>
            <a:stCxn id="14" idx="3"/>
            <a:endCxn id="16" idx="1"/>
          </p:cNvCxnSpPr>
          <p:nvPr/>
        </p:nvCxnSpPr>
        <p:spPr>
          <a:xfrm flipV="1">
            <a:off x="2867025" y="4664662"/>
            <a:ext cx="1582234" cy="122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9259" y="4495385"/>
            <a:ext cx="272174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해당 부분은 </a:t>
            </a:r>
            <a:r>
              <a:rPr lang="en-US" altLang="ko-KR" sz="800" smtClean="0"/>
              <a:t>GTM</a:t>
            </a:r>
            <a:r>
              <a:rPr lang="ko-KR" altLang="en-US" sz="800" smtClean="0"/>
              <a:t>에서 제공한 고유한 코드입니다</a:t>
            </a:r>
            <a:r>
              <a:rPr lang="en-US" altLang="ko-KR" sz="800" smtClean="0"/>
              <a:t>.</a:t>
            </a:r>
          </a:p>
          <a:p>
            <a:r>
              <a:rPr lang="ko-KR" altLang="en-US" sz="800" smtClean="0"/>
              <a:t>따라서 가이드에서 보여지는 코드와 동일하지 않습니다</a:t>
            </a:r>
            <a:r>
              <a:rPr lang="en-US" altLang="ko-KR" sz="8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13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설치를 위해서 모바일 샵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D4(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모바일샵 스킨 항목에서 다자인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9" y="885603"/>
            <a:ext cx="9330894" cy="451605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247699" y="1034932"/>
            <a:ext cx="503814" cy="25743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132337" y="885603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154" y="2905575"/>
            <a:ext cx="1022571" cy="2532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69622" y="3102063"/>
            <a:ext cx="1645920" cy="5305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983" y="2818026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83188" y="3004208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405"/>
          <a:stretch/>
        </p:blipFill>
        <p:spPr>
          <a:xfrm>
            <a:off x="104207" y="885604"/>
            <a:ext cx="9360000" cy="454244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296188" y="4206538"/>
            <a:ext cx="2681750" cy="7356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000402" y="5034251"/>
            <a:ext cx="594063" cy="28589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667000" y="2232266"/>
            <a:ext cx="1030778" cy="16625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494116" y="4733191"/>
            <a:ext cx="426884" cy="94288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3" name="직선 화살표 연결선 12"/>
          <p:cNvCxnSpPr>
            <a:stCxn id="12" idx="3"/>
            <a:endCxn id="14" idx="1"/>
          </p:cNvCxnSpPr>
          <p:nvPr/>
        </p:nvCxnSpPr>
        <p:spPr>
          <a:xfrm flipV="1">
            <a:off x="2921000" y="4658202"/>
            <a:ext cx="1582234" cy="122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03234" y="4488925"/>
            <a:ext cx="272174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해당 부분은 </a:t>
            </a:r>
            <a:r>
              <a:rPr lang="en-US" altLang="ko-KR" sz="800" smtClean="0"/>
              <a:t>GTM</a:t>
            </a:r>
            <a:r>
              <a:rPr lang="ko-KR" altLang="en-US" sz="800" smtClean="0"/>
              <a:t>에서 제공한 고유한 코드입니다</a:t>
            </a:r>
            <a:r>
              <a:rPr lang="en-US" altLang="ko-KR" sz="800" smtClean="0"/>
              <a:t>.</a:t>
            </a:r>
          </a:p>
          <a:p>
            <a:r>
              <a:rPr lang="ko-KR" altLang="en-US" sz="800" smtClean="0"/>
              <a:t>따라서 가이드에서 보여지는 코드와 동일하지 않습니다</a:t>
            </a:r>
            <a:r>
              <a:rPr lang="en-US" altLang="ko-KR" sz="800" smtClean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1209754" y="4118989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89364" y="4946702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B9BD33-7246-E0DB-ED53-EC8369CF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473821-F9C0-B712-B064-2CA9DBB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GoogleTagManager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2-3) </a:t>
            </a:r>
            <a:r>
              <a:rPr lang="en-US" altLang="ko-KR" sz="2800" spc="-160">
                <a:solidFill>
                  <a:srgbClr val="000000"/>
                </a:solidFill>
              </a:rPr>
              <a:t>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55" y="2382575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83547" y="22239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5" y="1838055"/>
            <a:ext cx="653065" cy="24256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581785" y="1630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988509" y="1603799"/>
            <a:ext cx="4016647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54031" y="15693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9157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8"/>
            <a:ext cx="2644389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56507" y="2079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005793" y="2399200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13060" y="22371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56" y="1218792"/>
            <a:ext cx="847832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1610" y="1433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0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804767" y="20293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38"/>
          <a:stretch/>
        </p:blipFill>
        <p:spPr>
          <a:xfrm>
            <a:off x="91505" y="1203960"/>
            <a:ext cx="9360000" cy="461179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0" y="2294314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662846"/>
            <a:ext cx="3998423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7"/>
            <a:ext cx="529310" cy="183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63878" y="21541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0" y="13268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28" y="25808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91506" y="884306"/>
            <a:ext cx="9360000" cy="3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5" y="1673429"/>
            <a:ext cx="4231179" cy="1969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97233" y="153859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04207" y="1188720"/>
            <a:ext cx="9360000" cy="461839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1" y="270398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7" y="1251364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86408" y="25677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4" y="12888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04207" y="884293"/>
            <a:ext cx="9372302" cy="3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1" y="93164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4" y="3112776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16234" y="292813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16509" y="1188719"/>
            <a:ext cx="9360000" cy="461839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58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1" y="1505338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54576" y="2087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15" y="14586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14700" y="872409"/>
            <a:ext cx="9361809" cy="3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607"/>
          <a:stretch/>
        </p:blipFill>
        <p:spPr>
          <a:xfrm>
            <a:off x="66466" y="1173480"/>
            <a:ext cx="9360000" cy="46336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650599" y="12331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6466" y="866365"/>
            <a:ext cx="9360000" cy="3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46" y="858883"/>
            <a:ext cx="9359409" cy="3496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208"/>
          <a:stretch/>
        </p:blipFill>
        <p:spPr>
          <a:xfrm>
            <a:off x="58255" y="1203960"/>
            <a:ext cx="9360000" cy="460315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05428" y="3512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3" y="3728849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743244" y="1028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46" y="866503"/>
            <a:ext cx="9359409" cy="349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757"/>
          <a:stretch/>
        </p:blipFill>
        <p:spPr>
          <a:xfrm>
            <a:off x="58255" y="1181100"/>
            <a:ext cx="9360000" cy="462601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496468" y="1051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3" y="1267432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358"/>
          <a:stretch/>
        </p:blipFill>
        <p:spPr>
          <a:xfrm>
            <a:off x="66466" y="1211580"/>
            <a:ext cx="9360000" cy="45955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83155" y="17101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8" y="1491740"/>
            <a:ext cx="423485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0167" y="876405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886"/>
          <a:stretch/>
        </p:blipFill>
        <p:spPr>
          <a:xfrm>
            <a:off x="66466" y="1386840"/>
            <a:ext cx="9360000" cy="456876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66466" y="1038004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E417F3-B05C-8180-0942-809DD921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3-1) </a:t>
            </a:r>
            <a:r>
              <a:rPr lang="ko-KR" altLang="en-US" sz="2800" spc="-16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보여지지 않는 경우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본 가이드를 다시 한 번 천천히 따라해보시기를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75" y="16665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4"/>
            <a:ext cx="1820487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12186"/>
            <a:ext cx="88946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A44E87-1067-B835-B979-5390B6C9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3-2) GA4</a:t>
            </a:r>
            <a:r>
              <a:rPr lang="ko-KR" altLang="en-US" sz="2800" spc="-16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19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0707" y="14917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76" y="1689109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20499"/>
            <a:ext cx="889462" cy="274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0977" t="65168" r="35879" b="14829"/>
          <a:stretch/>
        </p:blipFill>
        <p:spPr>
          <a:xfrm>
            <a:off x="4829695" y="4189614"/>
            <a:ext cx="1230283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09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27" y="2277687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03291" y="21186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EA084-8D7E-EAB9-DEF0-31C80EB4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104E7-B956-845D-686B-EF5E121B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38519" y="26536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27" y="2722159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9277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25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8255" y="836324"/>
            <a:ext cx="9360000" cy="3618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60"/>
          <a:stretch/>
        </p:blipFill>
        <p:spPr>
          <a:xfrm>
            <a:off x="58255" y="1196340"/>
            <a:ext cx="9360000" cy="454981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24818" y="21404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8" y="2251576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18960" y="10953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1" y="1206472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34034" y="108008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3995" y="119121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72" y="1198218"/>
            <a:ext cx="898522" cy="3095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929" y="1232531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474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586045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29013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012467"/>
            <a:ext cx="2758781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55225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없다면 계정을 만들어야합니다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로그인합니다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2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[GA4]ecommerce.items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47597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0"/>
            <a:ext cx="2557726" cy="4196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55" y="2552162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7042" y="24159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A080B8-DAAC-FF58-8043-565B537C5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4" y="2648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59980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9317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“Page Path”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1219377" cy="10349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07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0635" y="836324"/>
            <a:ext cx="9360000" cy="361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791"/>
          <a:stretch/>
        </p:blipFill>
        <p:spPr>
          <a:xfrm>
            <a:off x="50340" y="1198218"/>
            <a:ext cx="9360000" cy="457358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문자를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/shop/shopdetail.html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8519365" y="11242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7" y="1210426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823368" y="26577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33330" y="2743929"/>
            <a:ext cx="3916034" cy="3596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75257" y="113614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19" y="1222333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08290" y="2819355"/>
            <a:ext cx="1160393" cy="2335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72" y="1198218"/>
            <a:ext cx="898522" cy="3095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929" y="1232531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6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24459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1" y="1237645"/>
            <a:ext cx="875759" cy="2603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FE147E-BA18-95F1-6CEA-DCB400C1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57449" y="3075057"/>
            <a:ext cx="767710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19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슬라이드까지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나오는 구글계정생성하기 영역은 생략하시면 됩니다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en-US" altLang="ko-KR" sz="1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76493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4093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3" y="2419159"/>
            <a:ext cx="1302503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244591"/>
            <a:ext cx="1809580" cy="3739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1" y="1237645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D55FB3-CBFE-EB5D-1F2F-0BED9490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" y="89322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if(item){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7558" y="22165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18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57558" y="37580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0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4" y="22723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38344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0" y="37212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2" y="393174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14309</TotalTime>
  <Words>4842</Words>
  <Application>Microsoft Office PowerPoint</Application>
  <PresentationFormat>와이드스크린</PresentationFormat>
  <Paragraphs>1210</Paragraphs>
  <Slides>213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213</vt:i4>
      </vt:variant>
    </vt:vector>
  </HeadingPairs>
  <TitlesOfParts>
    <vt:vector size="219" baseType="lpstr">
      <vt:lpstr>HY견고딕</vt:lpstr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(google계정 생성하기)</vt:lpstr>
      <vt:lpstr>1-1) Google Analytics4 계정 생성하기 (google계정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2-2) 디자인 편집 기능 활용하여 GTM 추적코드 직접 설치하기</vt:lpstr>
      <vt:lpstr>2-2) 디자인 편집 기능 활용하여 GTM 추적코드 직접 설치하기</vt:lpstr>
      <vt:lpstr>2-2) 디자인 편집 기능 활용하여 GTM 추적코드 직접 설치하기</vt:lpstr>
      <vt:lpstr>2-2) 디자인 편집 기능 활용하여 GTM 추적코드 직접 설치하기</vt:lpstr>
      <vt:lpstr>2-2) 디자인 편집 기능 활용하여 GTM 추적코드 직접 설치하기</vt:lpstr>
      <vt:lpstr>PowerPoint 프레젠테이션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829</cp:revision>
  <dcterms:created xsi:type="dcterms:W3CDTF">2022-06-30T08:10:59Z</dcterms:created>
  <dcterms:modified xsi:type="dcterms:W3CDTF">2023-03-13T02:27:29Z</dcterms:modified>
</cp:coreProperties>
</file>